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rimo" panose="020B0604020202020204" pitchFamily="34" charset="0"/>
      <p:regular r:id="rId10"/>
    </p:embeddedFont>
    <p:embeddedFont>
      <p:font typeface="Arimo Bold" panose="020B0704020202020204" pitchFamily="34" charset="0"/>
      <p:regular r:id="rId11"/>
    </p:embeddedFont>
    <p:embeddedFont>
      <p:font typeface="Arimo Bold Italics" panose="020B0704020202090204" pitchFamily="34" charset="0"/>
      <p:regular r:id="rId12"/>
    </p:embeddedFont>
    <p:embeddedFont>
      <p:font typeface="Arimo Italics" panose="020B0604020202090204" pitchFamily="34" charset="0"/>
      <p:regular r:id="rId13"/>
    </p:embeddedFont>
    <p:embeddedFont>
      <p:font typeface="Computer Says No" pitchFamily="2" charset="0"/>
      <p:regular r:id="rId14"/>
    </p:embeddedFont>
    <p:embeddedFont>
      <p:font typeface="Computer Says No Italics" pitchFamily="2" charset="0"/>
      <p:regular r:id="rId15"/>
    </p:embeddedFont>
    <p:embeddedFont>
      <p:font typeface="Poppins" pitchFamily="2" charset="0"/>
      <p:regular r:id="rId16"/>
    </p:embeddedFont>
    <p:embeddedFont>
      <p:font typeface="Poppins Bold" pitchFamily="2" charset="0"/>
      <p:regular r:id="rId17"/>
    </p:embeddedFont>
    <p:embeddedFont>
      <p:font typeface="Poppins Bold Italics" pitchFamily="2" charset="0"/>
      <p:regular r:id="rId18"/>
    </p:embeddedFont>
    <p:embeddedFont>
      <p:font typeface="Poppins Extra-Light" pitchFamily="2" charset="0"/>
      <p:regular r:id="rId19"/>
    </p:embeddedFont>
    <p:embeddedFont>
      <p:font typeface="Poppins Extra-Light Italics" pitchFamily="2" charset="0"/>
      <p:regular r:id="rId20"/>
    </p:embeddedFont>
    <p:embeddedFont>
      <p:font typeface="Poppins Heavy" pitchFamily="2" charset="0"/>
      <p:regular r:id="rId21"/>
    </p:embeddedFont>
    <p:embeddedFont>
      <p:font typeface="Poppins Heavy Italics" pitchFamily="2" charset="0"/>
      <p:regular r:id="rId22"/>
    </p:embeddedFont>
    <p:embeddedFont>
      <p:font typeface="Poppins Italics" pitchFamily="2" charset="0"/>
      <p:regular r:id="rId23"/>
    </p:embeddedFont>
    <p:embeddedFont>
      <p:font typeface="Poppins Light" pitchFamily="2" charset="0"/>
      <p:regular r:id="rId24"/>
    </p:embeddedFont>
    <p:embeddedFont>
      <p:font typeface="Poppins Light Italics" pitchFamily="2" charset="0"/>
      <p:regular r:id="rId25"/>
    </p:embeddedFont>
    <p:embeddedFont>
      <p:font typeface="Poppins Medium" pitchFamily="2" charset="0"/>
      <p:regular r:id="rId26"/>
    </p:embeddedFont>
    <p:embeddedFont>
      <p:font typeface="Poppins Medium Italics" pitchFamily="2" charset="0"/>
      <p:regular r:id="rId27"/>
    </p:embeddedFont>
    <p:embeddedFont>
      <p:font typeface="Poppins Semi-Bold" pitchFamily="2" charset="0"/>
      <p:regular r:id="rId28"/>
    </p:embeddedFont>
    <p:embeddedFont>
      <p:font typeface="Poppins Semi-Bold Italics" pitchFamily="2" charset="0"/>
      <p:regular r:id="rId29"/>
    </p:embeddedFont>
    <p:embeddedFont>
      <p:font typeface="Poppins Thin" pitchFamily="2" charset="0"/>
      <p:regular r:id="rId30"/>
    </p:embeddedFont>
    <p:embeddedFont>
      <p:font typeface="Poppins Thin Italics" pitchFamily="2" charset="0"/>
      <p:regular r:id="rId31"/>
    </p:embeddedFont>
    <p:embeddedFont>
      <p:font typeface="Poppins Ultra-Bold" pitchFamily="2" charset="0"/>
      <p:regular r:id="rId32"/>
    </p:embeddedFont>
    <p:embeddedFont>
      <p:font typeface="Poppins Ultra-Bold Italics" pitchFamily="2"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4.fntdata" /><Relationship Id="rId18" Type="http://schemas.openxmlformats.org/officeDocument/2006/relationships/font" Target="fonts/font9.fntdata" /><Relationship Id="rId26" Type="http://schemas.openxmlformats.org/officeDocument/2006/relationships/font" Target="fonts/font17.fntdata" /><Relationship Id="rId3" Type="http://schemas.openxmlformats.org/officeDocument/2006/relationships/slide" Target="slides/slide2.xml" /><Relationship Id="rId21" Type="http://schemas.openxmlformats.org/officeDocument/2006/relationships/font" Target="fonts/font12.fntdata" /><Relationship Id="rId34"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font" Target="fonts/font3.fntdata" /><Relationship Id="rId17" Type="http://schemas.openxmlformats.org/officeDocument/2006/relationships/font" Target="fonts/font8.fntdata" /><Relationship Id="rId25" Type="http://schemas.openxmlformats.org/officeDocument/2006/relationships/font" Target="fonts/font16.fntdata" /><Relationship Id="rId33" Type="http://schemas.openxmlformats.org/officeDocument/2006/relationships/font" Target="fonts/font24.fntdata" /><Relationship Id="rId2" Type="http://schemas.openxmlformats.org/officeDocument/2006/relationships/slide" Target="slides/slide1.xml" /><Relationship Id="rId16" Type="http://schemas.openxmlformats.org/officeDocument/2006/relationships/font" Target="fonts/font7.fntdata" /><Relationship Id="rId20" Type="http://schemas.openxmlformats.org/officeDocument/2006/relationships/font" Target="fonts/font11.fntdata" /><Relationship Id="rId29" Type="http://schemas.openxmlformats.org/officeDocument/2006/relationships/font" Target="fonts/font20.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font" Target="fonts/font2.fntdata" /><Relationship Id="rId24" Type="http://schemas.openxmlformats.org/officeDocument/2006/relationships/font" Target="fonts/font15.fntdata" /><Relationship Id="rId32" Type="http://schemas.openxmlformats.org/officeDocument/2006/relationships/font" Target="fonts/font23.fntdata" /><Relationship Id="rId37"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font" Target="fonts/font6.fntdata" /><Relationship Id="rId23" Type="http://schemas.openxmlformats.org/officeDocument/2006/relationships/font" Target="fonts/font14.fntdata" /><Relationship Id="rId28" Type="http://schemas.openxmlformats.org/officeDocument/2006/relationships/font" Target="fonts/font19.fntdata" /><Relationship Id="rId36" Type="http://schemas.openxmlformats.org/officeDocument/2006/relationships/theme" Target="theme/theme1.xml" /><Relationship Id="rId10" Type="http://schemas.openxmlformats.org/officeDocument/2006/relationships/font" Target="fonts/font1.fntdata" /><Relationship Id="rId19" Type="http://schemas.openxmlformats.org/officeDocument/2006/relationships/font" Target="fonts/font10.fntdata" /><Relationship Id="rId31" Type="http://schemas.openxmlformats.org/officeDocument/2006/relationships/font" Target="fonts/font22.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5.fntdata" /><Relationship Id="rId22" Type="http://schemas.openxmlformats.org/officeDocument/2006/relationships/font" Target="fonts/font13.fntdata" /><Relationship Id="rId27" Type="http://schemas.openxmlformats.org/officeDocument/2006/relationships/font" Target="fonts/font18.fntdata" /><Relationship Id="rId30" Type="http://schemas.openxmlformats.org/officeDocument/2006/relationships/font" Target="fonts/font21.fntdata" /><Relationship Id="rId35"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2.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png" /><Relationship Id="rId1" Type="http://schemas.openxmlformats.org/officeDocument/2006/relationships/slideLayout" Target="../slideLayouts/slideLayout7.xml" /><Relationship Id="rId5" Type="http://schemas.openxmlformats.org/officeDocument/2006/relationships/image" Target="../media/image11.png"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12.png" /><Relationship Id="rId1" Type="http://schemas.openxmlformats.org/officeDocument/2006/relationships/slideLayout" Target="../slideLayouts/slideLayout7.xml" /><Relationship Id="rId4" Type="http://schemas.openxmlformats.org/officeDocument/2006/relationships/image" Target="../media/image13.jpeg" /></Relationships>
</file>

<file path=ppt/slides/_rels/slide6.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12.png" /><Relationship Id="rId1" Type="http://schemas.openxmlformats.org/officeDocument/2006/relationships/slideLayout" Target="../slideLayouts/slideLayout7.xml" /><Relationship Id="rId4" Type="http://schemas.openxmlformats.org/officeDocument/2006/relationships/image" Target="../media/image14.jpeg" /></Relationships>
</file>

<file path=ppt/slides/_rels/slide7.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jpeg" /><Relationship Id="rId1" Type="http://schemas.openxmlformats.org/officeDocument/2006/relationships/slideLayout" Target="../slideLayouts/slideLayout7.xml" /><Relationship Id="rId6" Type="http://schemas.openxmlformats.org/officeDocument/2006/relationships/image" Target="../media/image18.png" /><Relationship Id="rId5" Type="http://schemas.openxmlformats.org/officeDocument/2006/relationships/image" Target="../media/image17.png" /><Relationship Id="rId4" Type="http://schemas.openxmlformats.org/officeDocument/2006/relationships/image" Target="../media/image2.png" /></Relationships>
</file>

<file path=ppt/slides/_rels/slide8.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2.png" /><Relationship Id="rId1" Type="http://schemas.openxmlformats.org/officeDocument/2006/relationships/slideLayout" Target="../slideLayouts/slideLayout7.xml" /><Relationship Id="rId4" Type="http://schemas.openxmlformats.org/officeDocument/2006/relationships/image" Target="../media/image3.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TextBox 6"/>
          <p:cNvSpPr txBox="1"/>
          <p:nvPr/>
        </p:nvSpPr>
        <p:spPr>
          <a:xfrm>
            <a:off x="1191243" y="6411354"/>
            <a:ext cx="10423317" cy="1113790"/>
          </a:xfrm>
          <a:prstGeom prst="rect">
            <a:avLst/>
          </a:prstGeom>
        </p:spPr>
        <p:txBody>
          <a:bodyPr lIns="0" tIns="0" rIns="0" bIns="0" rtlCol="0" anchor="t">
            <a:spAutoFit/>
          </a:bodyPr>
          <a:lstStyle/>
          <a:p>
            <a:pPr algn="ctr">
              <a:lnSpc>
                <a:spcPts val="8959"/>
              </a:lnSpc>
            </a:pPr>
            <a:r>
              <a:rPr lang="en-US" sz="6399">
                <a:solidFill>
                  <a:srgbClr val="6866E1"/>
                </a:solidFill>
                <a:latin typeface="Computer Says No"/>
                <a:ea typeface="Computer Says No"/>
              </a:rPr>
              <a:t>Where AI meets Finance 💸💵</a:t>
            </a: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9" name="TextBox 9"/>
          <p:cNvSpPr txBox="1"/>
          <p:nvPr/>
        </p:nvSpPr>
        <p:spPr>
          <a:xfrm>
            <a:off x="694231" y="3873894"/>
            <a:ext cx="11594479" cy="2680335"/>
          </a:xfrm>
          <a:prstGeom prst="rect">
            <a:avLst/>
          </a:prstGeom>
        </p:spPr>
        <p:txBody>
          <a:bodyPr lIns="0" tIns="0" rIns="0" bIns="0" rtlCol="0" anchor="t">
            <a:spAutoFit/>
          </a:bodyPr>
          <a:lstStyle/>
          <a:p>
            <a:pPr algn="ctr">
              <a:lnSpc>
                <a:spcPts val="9720"/>
              </a:lnSpc>
            </a:pPr>
            <a:r>
              <a:rPr lang="en-US" sz="13500">
                <a:solidFill>
                  <a:srgbClr val="6866E1"/>
                </a:solidFill>
                <a:latin typeface="Computer Says No"/>
              </a:rPr>
              <a:t>FINANCE VOICE ASSISTANT </a:t>
            </a:r>
          </a:p>
        </p:txBody>
      </p:sp>
      <p:sp>
        <p:nvSpPr>
          <p:cNvPr id="10" name="TextBox 10"/>
          <p:cNvSpPr txBox="1"/>
          <p:nvPr/>
        </p:nvSpPr>
        <p:spPr>
          <a:xfrm>
            <a:off x="2939495" y="2829523"/>
            <a:ext cx="7103952" cy="771668"/>
          </a:xfrm>
          <a:prstGeom prst="rect">
            <a:avLst/>
          </a:prstGeom>
        </p:spPr>
        <p:txBody>
          <a:bodyPr lIns="0" tIns="0" rIns="0" bIns="0" rtlCol="0" anchor="t">
            <a:spAutoFit/>
          </a:bodyPr>
          <a:lstStyle/>
          <a:p>
            <a:pPr algn="ctr">
              <a:lnSpc>
                <a:spcPts val="5147"/>
              </a:lnSpc>
            </a:pPr>
            <a:r>
              <a:rPr lang="en-US" sz="7148">
                <a:solidFill>
                  <a:srgbClr val="6866E1"/>
                </a:solidFill>
                <a:latin typeface="Computer Says No"/>
              </a:rPr>
              <a:t>PROJECT ON:</a:t>
            </a:r>
          </a:p>
        </p:txBody>
      </p:sp>
      <p:sp>
        <p:nvSpPr>
          <p:cNvPr id="11" name="Freeform 11"/>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
        <p:nvSpPr>
          <p:cNvPr id="12" name="TextBox 12"/>
          <p:cNvSpPr txBox="1"/>
          <p:nvPr/>
        </p:nvSpPr>
        <p:spPr>
          <a:xfrm>
            <a:off x="918561" y="8512810"/>
            <a:ext cx="4699018" cy="1345438"/>
          </a:xfrm>
          <a:prstGeom prst="rect">
            <a:avLst/>
          </a:prstGeom>
        </p:spPr>
        <p:txBody>
          <a:bodyPr lIns="0" tIns="0" rIns="0" bIns="0" rtlCol="0" anchor="t">
            <a:spAutoFit/>
          </a:bodyPr>
          <a:lstStyle/>
          <a:p>
            <a:pPr algn="ctr">
              <a:lnSpc>
                <a:spcPts val="4736"/>
              </a:lnSpc>
            </a:pPr>
            <a:r>
              <a:rPr lang="en-US" sz="7400">
                <a:solidFill>
                  <a:srgbClr val="FFFFFF"/>
                </a:solidFill>
                <a:latin typeface="Computer Says No"/>
              </a:rPr>
              <a:t>BY: KALASH SHAH </a:t>
            </a:r>
          </a:p>
          <a:p>
            <a:pPr algn="ctr">
              <a:lnSpc>
                <a:spcPts val="4736"/>
              </a:lnSpc>
            </a:pPr>
            <a:r>
              <a:rPr lang="en-US" sz="7400">
                <a:solidFill>
                  <a:srgbClr val="FFFFFF"/>
                </a:solidFill>
                <a:latin typeface="Computer Says No"/>
              </a:rPr>
              <a:t>202006100110040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8" name="TextBox 8"/>
          <p:cNvSpPr txBox="1"/>
          <p:nvPr/>
        </p:nvSpPr>
        <p:spPr>
          <a:xfrm>
            <a:off x="4829460" y="1833922"/>
            <a:ext cx="5353298" cy="2362179"/>
          </a:xfrm>
          <a:prstGeom prst="rect">
            <a:avLst/>
          </a:prstGeom>
        </p:spPr>
        <p:txBody>
          <a:bodyPr lIns="0" tIns="0" rIns="0" bIns="0" rtlCol="0" anchor="t">
            <a:spAutoFit/>
          </a:bodyPr>
          <a:lstStyle/>
          <a:p>
            <a:pPr marL="0" lvl="0" indent="0" algn="ctr">
              <a:lnSpc>
                <a:spcPts val="8583"/>
              </a:lnSpc>
              <a:spcBef>
                <a:spcPct val="0"/>
              </a:spcBef>
            </a:pPr>
            <a:r>
              <a:rPr lang="en-US" sz="11922">
                <a:solidFill>
                  <a:srgbClr val="6866E1"/>
                </a:solidFill>
                <a:latin typeface="Computer Says No"/>
              </a:rPr>
              <a:t>TABLE OF CONTENTS</a:t>
            </a:r>
          </a:p>
        </p:txBody>
      </p:sp>
      <p:sp>
        <p:nvSpPr>
          <p:cNvPr id="9" name="TextBox 9"/>
          <p:cNvSpPr txBox="1"/>
          <p:nvPr/>
        </p:nvSpPr>
        <p:spPr>
          <a:xfrm>
            <a:off x="3006887" y="4342065"/>
            <a:ext cx="6125528" cy="3265534"/>
          </a:xfrm>
          <a:prstGeom prst="rect">
            <a:avLst/>
          </a:prstGeom>
        </p:spPr>
        <p:txBody>
          <a:bodyPr lIns="0" tIns="0" rIns="0" bIns="0" rtlCol="0" anchor="t">
            <a:spAutoFit/>
          </a:bodyPr>
          <a:lstStyle/>
          <a:p>
            <a:pPr marL="660796" lvl="1" indent="-330398">
              <a:lnSpc>
                <a:spcPts val="4284"/>
              </a:lnSpc>
              <a:buFont typeface="Arial"/>
              <a:buChar char="•"/>
            </a:pPr>
            <a:r>
              <a:rPr lang="en-US" sz="3060">
                <a:solidFill>
                  <a:srgbClr val="FFFFFF"/>
                </a:solidFill>
                <a:latin typeface="Poppins Light"/>
              </a:rPr>
              <a:t>Definition and problem statement</a:t>
            </a:r>
          </a:p>
          <a:p>
            <a:pPr marL="660796" lvl="1" indent="-330398">
              <a:lnSpc>
                <a:spcPts val="4284"/>
              </a:lnSpc>
              <a:buFont typeface="Arial"/>
              <a:buChar char="•"/>
            </a:pPr>
            <a:r>
              <a:rPr lang="en-US" sz="3060">
                <a:solidFill>
                  <a:srgbClr val="FFFFFF"/>
                </a:solidFill>
                <a:latin typeface="Poppins Light"/>
              </a:rPr>
              <a:t> Project Scope</a:t>
            </a:r>
          </a:p>
          <a:p>
            <a:pPr marL="660796" lvl="1" indent="-330398">
              <a:lnSpc>
                <a:spcPts val="4284"/>
              </a:lnSpc>
              <a:buFont typeface="Arial"/>
              <a:buChar char="•"/>
            </a:pPr>
            <a:r>
              <a:rPr lang="en-US" sz="3060">
                <a:solidFill>
                  <a:srgbClr val="FFFFFF"/>
                </a:solidFill>
                <a:latin typeface="Poppins Light"/>
              </a:rPr>
              <a:t>Functional Requirements </a:t>
            </a:r>
          </a:p>
          <a:p>
            <a:pPr marL="660796" lvl="1" indent="-330398">
              <a:lnSpc>
                <a:spcPts val="4284"/>
              </a:lnSpc>
              <a:buFont typeface="Arial"/>
              <a:buChar char="•"/>
            </a:pPr>
            <a:r>
              <a:rPr lang="en-US" sz="3060">
                <a:solidFill>
                  <a:srgbClr val="FFFFFF"/>
                </a:solidFill>
                <a:latin typeface="Poppins Light"/>
              </a:rPr>
              <a:t>Use case Diagram </a:t>
            </a:r>
          </a:p>
          <a:p>
            <a:pPr marL="660796" lvl="1" indent="-330398">
              <a:lnSpc>
                <a:spcPts val="4284"/>
              </a:lnSpc>
              <a:buFont typeface="Arial"/>
              <a:buChar char="•"/>
            </a:pPr>
            <a:r>
              <a:rPr lang="en-US" sz="3060">
                <a:solidFill>
                  <a:srgbClr val="FFFFFF"/>
                </a:solidFill>
                <a:latin typeface="Poppins Light"/>
              </a:rPr>
              <a:t>Database Schema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707851" y="2012253"/>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sp>
      <p:sp>
        <p:nvSpPr>
          <p:cNvPr id="3" name="TextBox 3"/>
          <p:cNvSpPr txBox="1"/>
          <p:nvPr/>
        </p:nvSpPr>
        <p:spPr>
          <a:xfrm>
            <a:off x="1095933" y="1383034"/>
            <a:ext cx="7242648" cy="2797002"/>
          </a:xfrm>
          <a:prstGeom prst="rect">
            <a:avLst/>
          </a:prstGeom>
        </p:spPr>
        <p:txBody>
          <a:bodyPr lIns="0" tIns="0" rIns="0" bIns="0" rtlCol="0" anchor="t">
            <a:spAutoFit/>
          </a:bodyPr>
          <a:lstStyle/>
          <a:p>
            <a:pPr marL="0" lvl="0" indent="0" algn="ctr">
              <a:lnSpc>
                <a:spcPts val="10150"/>
              </a:lnSpc>
              <a:spcBef>
                <a:spcPct val="0"/>
              </a:spcBef>
            </a:pPr>
            <a:r>
              <a:rPr lang="en-US" sz="14097">
                <a:solidFill>
                  <a:srgbClr val="6866E1"/>
                </a:solidFill>
                <a:latin typeface="Computer Says No"/>
              </a:rPr>
              <a:t>PROBLEM DEFINITION </a:t>
            </a:r>
          </a:p>
        </p:txBody>
      </p:sp>
      <p:sp>
        <p:nvSpPr>
          <p:cNvPr id="4" name="TextBox 4"/>
          <p:cNvSpPr txBox="1"/>
          <p:nvPr/>
        </p:nvSpPr>
        <p:spPr>
          <a:xfrm>
            <a:off x="1256862" y="4151462"/>
            <a:ext cx="6920791" cy="5057775"/>
          </a:xfrm>
          <a:prstGeom prst="rect">
            <a:avLst/>
          </a:prstGeom>
        </p:spPr>
        <p:txBody>
          <a:bodyPr lIns="0" tIns="0" rIns="0" bIns="0" rtlCol="0" anchor="t">
            <a:spAutoFit/>
          </a:bodyPr>
          <a:lstStyle/>
          <a:p>
            <a:pPr algn="just">
              <a:lnSpc>
                <a:spcPts val="3359"/>
              </a:lnSpc>
            </a:pPr>
            <a:r>
              <a:rPr lang="en-US" sz="2799" spc="-75">
                <a:solidFill>
                  <a:srgbClr val="FFFFFF"/>
                </a:solidFill>
                <a:latin typeface="Poppins"/>
              </a:rPr>
              <a:t>In the Fast and Modern world, where everyone is fond of shortcuts, a normal Personal Finance Management Tool maybe fall out of the requirements of people. Also, when people don’t have time to understand the whole web application including its pages features. Sometimes it may become problem for elderly people to fully understand the flow and functionalities of the Personal Finance management Tool including the design and style of the web application.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sp>
      <p:sp>
        <p:nvSpPr>
          <p:cNvPr id="3" name="TextBox 3"/>
          <p:cNvSpPr txBox="1"/>
          <p:nvPr/>
        </p:nvSpPr>
        <p:spPr>
          <a:xfrm>
            <a:off x="7160451" y="2282528"/>
            <a:ext cx="8512282" cy="1230699"/>
          </a:xfrm>
          <a:prstGeom prst="rect">
            <a:avLst/>
          </a:prstGeom>
        </p:spPr>
        <p:txBody>
          <a:bodyPr lIns="0" tIns="0" rIns="0" bIns="0" rtlCol="0" anchor="t">
            <a:spAutoFit/>
          </a:bodyPr>
          <a:lstStyle/>
          <a:p>
            <a:pPr marL="0" lvl="0" indent="0" algn="just">
              <a:lnSpc>
                <a:spcPts val="8235"/>
              </a:lnSpc>
              <a:spcBef>
                <a:spcPct val="0"/>
              </a:spcBef>
            </a:pPr>
            <a:r>
              <a:rPr lang="en-US" sz="11438">
                <a:solidFill>
                  <a:srgbClr val="6866E1"/>
                </a:solidFill>
                <a:latin typeface="Computer Says No"/>
              </a:rPr>
              <a:t>PROJECT OBJECTIVE </a:t>
            </a:r>
          </a:p>
        </p:txBody>
      </p:sp>
      <p:sp>
        <p:nvSpPr>
          <p:cNvPr id="4" name="TextBox 4"/>
          <p:cNvSpPr txBox="1"/>
          <p:nvPr/>
        </p:nvSpPr>
        <p:spPr>
          <a:xfrm>
            <a:off x="7160451" y="3408451"/>
            <a:ext cx="10098849" cy="3221664"/>
          </a:xfrm>
          <a:prstGeom prst="rect">
            <a:avLst/>
          </a:prstGeom>
        </p:spPr>
        <p:txBody>
          <a:bodyPr lIns="0" tIns="0" rIns="0" bIns="0" rtlCol="0" anchor="t">
            <a:spAutoFit/>
          </a:bodyPr>
          <a:lstStyle/>
          <a:p>
            <a:pPr>
              <a:lnSpc>
                <a:spcPts val="3737"/>
              </a:lnSpc>
            </a:pPr>
            <a:r>
              <a:rPr lang="en-US" sz="2307">
                <a:solidFill>
                  <a:srgbClr val="FFFFFF"/>
                </a:solidFill>
                <a:latin typeface="Poppins Light"/>
              </a:rPr>
              <a:t>This project aims to solve all the above listed problem with ease to understand. The project aims to enhance the user interactivity. This project includes voice assistant which can help the user with many ways like finding the page, creating budget, adding amount in budget, deducting amount from budget, open specific budget, give investment advises, greet and basic interactions with the Users in English using their voices and understanding what they want to say.</a:t>
            </a:r>
          </a:p>
        </p:txBody>
      </p:sp>
      <p:grpSp>
        <p:nvGrpSpPr>
          <p:cNvPr id="5" name="Group 5"/>
          <p:cNvGrpSpPr/>
          <p:nvPr/>
        </p:nvGrpSpPr>
        <p:grpSpPr>
          <a:xfrm>
            <a:off x="7160451" y="7007847"/>
            <a:ext cx="2099425" cy="1233678"/>
            <a:chOff x="0" y="0"/>
            <a:chExt cx="552935" cy="324919"/>
          </a:xfrm>
        </p:grpSpPr>
        <p:sp>
          <p:nvSpPr>
            <p:cNvPr id="6" name="Freeform 6"/>
            <p:cNvSpPr/>
            <p:nvPr/>
          </p:nvSpPr>
          <p:spPr>
            <a:xfrm>
              <a:off x="0" y="0"/>
              <a:ext cx="552935" cy="324919"/>
            </a:xfrm>
            <a:custGeom>
              <a:avLst/>
              <a:gdLst/>
              <a:ahLst/>
              <a:cxnLst/>
              <a:rect l="l" t="t" r="r" b="b"/>
              <a:pathLst>
                <a:path w="552935" h="324919">
                  <a:moveTo>
                    <a:pt x="0" y="0"/>
                  </a:moveTo>
                  <a:lnTo>
                    <a:pt x="552935" y="0"/>
                  </a:lnTo>
                  <a:lnTo>
                    <a:pt x="552935" y="324919"/>
                  </a:lnTo>
                  <a:lnTo>
                    <a:pt x="0" y="324919"/>
                  </a:lnTo>
                  <a:close/>
                </a:path>
              </a:pathLst>
            </a:custGeom>
            <a:solidFill>
              <a:srgbClr val="000000">
                <a:alpha val="0"/>
              </a:srgbClr>
            </a:solidFill>
            <a:ln w="19050" cap="sq">
              <a:solidFill>
                <a:srgbClr val="FFFFFF"/>
              </a:solidFill>
              <a:prstDash val="solid"/>
              <a:miter/>
            </a:ln>
          </p:spPr>
        </p:sp>
        <p:sp>
          <p:nvSpPr>
            <p:cNvPr id="7" name="TextBox 7"/>
            <p:cNvSpPr txBox="1"/>
            <p:nvPr/>
          </p:nvSpPr>
          <p:spPr>
            <a:xfrm>
              <a:off x="0" y="-219075"/>
              <a:ext cx="552935" cy="543994"/>
            </a:xfrm>
            <a:prstGeom prst="rect">
              <a:avLst/>
            </a:prstGeom>
          </p:spPr>
          <p:txBody>
            <a:bodyPr lIns="50800" tIns="50800" rIns="50800" bIns="50800" rtlCol="0" anchor="ctr"/>
            <a:lstStyle/>
            <a:p>
              <a:pPr marL="0" lvl="1" indent="0" algn="ctr">
                <a:lnSpc>
                  <a:spcPts val="7290"/>
                </a:lnSpc>
                <a:spcBef>
                  <a:spcPct val="0"/>
                </a:spcBef>
              </a:pPr>
              <a:r>
                <a:rPr lang="en-US" sz="4500">
                  <a:solidFill>
                    <a:srgbClr val="FFFFFF"/>
                  </a:solidFill>
                  <a:latin typeface="Poppins Light"/>
                </a:rPr>
                <a:t>Scope</a:t>
              </a:r>
            </a:p>
          </p:txBody>
        </p:sp>
      </p:grpSp>
      <p:sp>
        <p:nvSpPr>
          <p:cNvPr id="8" name="TextBox 8"/>
          <p:cNvSpPr txBox="1"/>
          <p:nvPr/>
        </p:nvSpPr>
        <p:spPr>
          <a:xfrm>
            <a:off x="7160451" y="8489175"/>
            <a:ext cx="8555014" cy="541782"/>
          </a:xfrm>
          <a:prstGeom prst="rect">
            <a:avLst/>
          </a:prstGeom>
        </p:spPr>
        <p:txBody>
          <a:bodyPr lIns="0" tIns="0" rIns="0" bIns="0" rtlCol="0" anchor="t">
            <a:spAutoFit/>
          </a:bodyPr>
          <a:lstStyle/>
          <a:p>
            <a:pPr>
              <a:lnSpc>
                <a:spcPts val="4374"/>
              </a:lnSpc>
            </a:pPr>
            <a:r>
              <a:rPr lang="en-US" sz="2700">
                <a:solidFill>
                  <a:srgbClr val="FFFFFF"/>
                </a:solidFill>
                <a:latin typeface="Poppins"/>
              </a:rPr>
              <a:t>The Scope of this System will be within India only.</a:t>
            </a:r>
          </a:p>
        </p:txBody>
      </p:sp>
      <p:sp>
        <p:nvSpPr>
          <p:cNvPr id="9" name="Freeform 9"/>
          <p:cNvSpPr/>
          <p:nvPr/>
        </p:nvSpPr>
        <p:spPr>
          <a:xfrm>
            <a:off x="1316880" y="1028700"/>
            <a:ext cx="2129330" cy="2953984"/>
          </a:xfrm>
          <a:custGeom>
            <a:avLst/>
            <a:gdLst/>
            <a:ahLst/>
            <a:cxnLst/>
            <a:rect l="l" t="t" r="r" b="b"/>
            <a:pathLst>
              <a:path w="2129330" h="2953984">
                <a:moveTo>
                  <a:pt x="0" y="0"/>
                </a:moveTo>
                <a:lnTo>
                  <a:pt x="2129330" y="0"/>
                </a:lnTo>
                <a:lnTo>
                  <a:pt x="2129330" y="2953984"/>
                </a:lnTo>
                <a:lnTo>
                  <a:pt x="0" y="2953984"/>
                </a:lnTo>
                <a:lnTo>
                  <a:pt x="0" y="0"/>
                </a:lnTo>
                <a:close/>
              </a:path>
            </a:pathLst>
          </a:custGeom>
          <a:blipFill>
            <a:blip r:embed="rId3"/>
            <a:stretch>
              <a:fillRect/>
            </a:stretch>
          </a:blipFill>
        </p:spPr>
      </p:sp>
      <p:sp>
        <p:nvSpPr>
          <p:cNvPr id="10" name="Freeform 10"/>
          <p:cNvSpPr/>
          <p:nvPr/>
        </p:nvSpPr>
        <p:spPr>
          <a:xfrm>
            <a:off x="4008954" y="3982684"/>
            <a:ext cx="2675428" cy="3197722"/>
          </a:xfrm>
          <a:custGeom>
            <a:avLst/>
            <a:gdLst/>
            <a:ahLst/>
            <a:cxnLst/>
            <a:rect l="l" t="t" r="r" b="b"/>
            <a:pathLst>
              <a:path w="2675428" h="3197722">
                <a:moveTo>
                  <a:pt x="0" y="0"/>
                </a:moveTo>
                <a:lnTo>
                  <a:pt x="2675428" y="0"/>
                </a:lnTo>
                <a:lnTo>
                  <a:pt x="2675428" y="3197722"/>
                </a:lnTo>
                <a:lnTo>
                  <a:pt x="0" y="3197722"/>
                </a:lnTo>
                <a:lnTo>
                  <a:pt x="0" y="0"/>
                </a:lnTo>
                <a:close/>
              </a:path>
            </a:pathLst>
          </a:custGeom>
          <a:blipFill>
            <a:blip r:embed="rId4"/>
            <a:stretch>
              <a:fillRect/>
            </a:stretch>
          </a:blipFill>
        </p:spPr>
      </p:sp>
      <p:sp>
        <p:nvSpPr>
          <p:cNvPr id="11" name="Freeform 11"/>
          <p:cNvSpPr/>
          <p:nvPr/>
        </p:nvSpPr>
        <p:spPr>
          <a:xfrm>
            <a:off x="1028700" y="5656887"/>
            <a:ext cx="2504185" cy="3169855"/>
          </a:xfrm>
          <a:custGeom>
            <a:avLst/>
            <a:gdLst/>
            <a:ahLst/>
            <a:cxnLst/>
            <a:rect l="l" t="t" r="r" b="b"/>
            <a:pathLst>
              <a:path w="2504185" h="3169855">
                <a:moveTo>
                  <a:pt x="0" y="0"/>
                </a:moveTo>
                <a:lnTo>
                  <a:pt x="2504185" y="0"/>
                </a:lnTo>
                <a:lnTo>
                  <a:pt x="2504185" y="3169854"/>
                </a:lnTo>
                <a:lnTo>
                  <a:pt x="0" y="3169854"/>
                </a:lnTo>
                <a:lnTo>
                  <a:pt x="0" y="0"/>
                </a:lnTo>
                <a:close/>
              </a:path>
            </a:pathLst>
          </a:custGeom>
          <a:blipFill>
            <a:blip r:embed="rId5"/>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730405" y="3477624"/>
            <a:ext cx="5518211" cy="4418175"/>
          </a:xfrm>
          <a:custGeom>
            <a:avLst/>
            <a:gdLst/>
            <a:ahLst/>
            <a:cxnLst/>
            <a:rect l="l" t="t" r="r" b="b"/>
            <a:pathLst>
              <a:path w="5518211" h="4418175">
                <a:moveTo>
                  <a:pt x="0" y="0"/>
                </a:moveTo>
                <a:lnTo>
                  <a:pt x="5518210" y="0"/>
                </a:lnTo>
                <a:lnTo>
                  <a:pt x="5518210" y="4418175"/>
                </a:lnTo>
                <a:lnTo>
                  <a:pt x="0" y="4418175"/>
                </a:lnTo>
                <a:lnTo>
                  <a:pt x="0" y="0"/>
                </a:lnTo>
                <a:close/>
              </a:path>
            </a:pathLst>
          </a:custGeom>
          <a:blipFill>
            <a:blip r:embed="rId2"/>
            <a:stretch>
              <a:fillRect/>
            </a:stretch>
          </a:blipFill>
        </p:spPr>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4" name="Freeform 4"/>
          <p:cNvSpPr/>
          <p:nvPr/>
        </p:nvSpPr>
        <p:spPr>
          <a:xfrm>
            <a:off x="4381043" y="287168"/>
            <a:ext cx="12301883" cy="9712664"/>
          </a:xfrm>
          <a:custGeom>
            <a:avLst/>
            <a:gdLst/>
            <a:ahLst/>
            <a:cxnLst/>
            <a:rect l="l" t="t" r="r" b="b"/>
            <a:pathLst>
              <a:path w="12301883" h="9712664">
                <a:moveTo>
                  <a:pt x="0" y="0"/>
                </a:moveTo>
                <a:lnTo>
                  <a:pt x="12301883" y="0"/>
                </a:lnTo>
                <a:lnTo>
                  <a:pt x="12301883" y="9712664"/>
                </a:lnTo>
                <a:lnTo>
                  <a:pt x="0" y="9712664"/>
                </a:lnTo>
                <a:lnTo>
                  <a:pt x="0" y="0"/>
                </a:lnTo>
                <a:close/>
              </a:path>
            </a:pathLst>
          </a:custGeom>
          <a:blipFill>
            <a:blip r:embed="rId4"/>
            <a:stretch>
              <a:fillRect l="-1145" t="-413" b="-413"/>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730405" y="2934412"/>
            <a:ext cx="5518211" cy="4418175"/>
          </a:xfrm>
          <a:custGeom>
            <a:avLst/>
            <a:gdLst/>
            <a:ahLst/>
            <a:cxnLst/>
            <a:rect l="l" t="t" r="r" b="b"/>
            <a:pathLst>
              <a:path w="5518211" h="4418175">
                <a:moveTo>
                  <a:pt x="0" y="0"/>
                </a:moveTo>
                <a:lnTo>
                  <a:pt x="5518210" y="0"/>
                </a:lnTo>
                <a:lnTo>
                  <a:pt x="5518210" y="4418176"/>
                </a:lnTo>
                <a:lnTo>
                  <a:pt x="0" y="4418176"/>
                </a:lnTo>
                <a:lnTo>
                  <a:pt x="0" y="0"/>
                </a:lnTo>
                <a:close/>
              </a:path>
            </a:pathLst>
          </a:custGeom>
          <a:blipFill>
            <a:blip r:embed="rId2"/>
            <a:stretch>
              <a:fillRect/>
            </a:stretch>
          </a:blipFill>
        </p:spPr>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4" name="Freeform 4"/>
          <p:cNvSpPr/>
          <p:nvPr/>
        </p:nvSpPr>
        <p:spPr>
          <a:xfrm>
            <a:off x="4170210" y="322837"/>
            <a:ext cx="12243809" cy="9641326"/>
          </a:xfrm>
          <a:custGeom>
            <a:avLst/>
            <a:gdLst/>
            <a:ahLst/>
            <a:cxnLst/>
            <a:rect l="l" t="t" r="r" b="b"/>
            <a:pathLst>
              <a:path w="12243809" h="9641326">
                <a:moveTo>
                  <a:pt x="0" y="0"/>
                </a:moveTo>
                <a:lnTo>
                  <a:pt x="12243809" y="0"/>
                </a:lnTo>
                <a:lnTo>
                  <a:pt x="12243809" y="9641326"/>
                </a:lnTo>
                <a:lnTo>
                  <a:pt x="0" y="9641326"/>
                </a:lnTo>
                <a:lnTo>
                  <a:pt x="0" y="0"/>
                </a:lnTo>
                <a:close/>
              </a:path>
            </a:pathLst>
          </a:custGeom>
          <a:blipFill>
            <a:blip r:embed="rId4"/>
            <a:stretch>
              <a:fillRect l="-17492" r="-12742"/>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09278" y="1028700"/>
            <a:ext cx="6039238" cy="7235937"/>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sp>
      </p:grpSp>
      <p:sp>
        <p:nvSpPr>
          <p:cNvPr id="4" name="TextBox 4"/>
          <p:cNvSpPr txBox="1"/>
          <p:nvPr/>
        </p:nvSpPr>
        <p:spPr>
          <a:xfrm>
            <a:off x="7795379" y="2728489"/>
            <a:ext cx="8652476" cy="1032113"/>
          </a:xfrm>
          <a:prstGeom prst="rect">
            <a:avLst/>
          </a:prstGeom>
        </p:spPr>
        <p:txBody>
          <a:bodyPr lIns="0" tIns="0" rIns="0" bIns="0" rtlCol="0" anchor="t">
            <a:spAutoFit/>
          </a:bodyPr>
          <a:lstStyle/>
          <a:p>
            <a:pPr marL="0" lvl="0" indent="0">
              <a:lnSpc>
                <a:spcPts val="6934"/>
              </a:lnSpc>
              <a:spcBef>
                <a:spcPct val="0"/>
              </a:spcBef>
            </a:pPr>
            <a:r>
              <a:rPr lang="en-US" sz="9631">
                <a:solidFill>
                  <a:srgbClr val="6866E1"/>
                </a:solidFill>
                <a:latin typeface="Computer Says No"/>
              </a:rPr>
              <a:t>DATABASE SCHEMA </a:t>
            </a:r>
          </a:p>
        </p:txBody>
      </p:sp>
      <p:sp>
        <p:nvSpPr>
          <p:cNvPr id="5" name="TextBox 5"/>
          <p:cNvSpPr txBox="1"/>
          <p:nvPr/>
        </p:nvSpPr>
        <p:spPr>
          <a:xfrm>
            <a:off x="5757506" y="4155499"/>
            <a:ext cx="11501794" cy="2968304"/>
          </a:xfrm>
          <a:prstGeom prst="rect">
            <a:avLst/>
          </a:prstGeom>
        </p:spPr>
        <p:txBody>
          <a:bodyPr lIns="0" tIns="0" rIns="0" bIns="0" rtlCol="0" anchor="t">
            <a:spAutoFit/>
          </a:bodyPr>
          <a:lstStyle/>
          <a:p>
            <a:pPr>
              <a:lnSpc>
                <a:spcPts val="3952"/>
              </a:lnSpc>
            </a:pPr>
            <a:r>
              <a:rPr lang="en-US" sz="2439">
                <a:solidFill>
                  <a:srgbClr val="FFFFFF"/>
                </a:solidFill>
                <a:latin typeface="Poppins"/>
              </a:rPr>
              <a:t>tbl_user { id[PK], username, email, password, number} </a:t>
            </a:r>
          </a:p>
          <a:p>
            <a:pPr>
              <a:lnSpc>
                <a:spcPts val="3952"/>
              </a:lnSpc>
            </a:pPr>
            <a:endParaRPr lang="en-US" sz="2439">
              <a:solidFill>
                <a:srgbClr val="FFFFFF"/>
              </a:solidFill>
              <a:latin typeface="Poppins"/>
            </a:endParaRPr>
          </a:p>
          <a:p>
            <a:pPr>
              <a:lnSpc>
                <a:spcPts val="3952"/>
              </a:lnSpc>
            </a:pPr>
            <a:r>
              <a:rPr lang="en-US" sz="2439">
                <a:solidFill>
                  <a:srgbClr val="FFFFFF"/>
                </a:solidFill>
                <a:latin typeface="Poppins"/>
              </a:rPr>
              <a:t>tbl_budget {bid[]PK, id[FK], name, amount, description, remaining, date }</a:t>
            </a:r>
          </a:p>
          <a:p>
            <a:pPr>
              <a:lnSpc>
                <a:spcPts val="3952"/>
              </a:lnSpc>
            </a:pPr>
            <a:endParaRPr lang="en-US" sz="2439">
              <a:solidFill>
                <a:srgbClr val="FFFFFF"/>
              </a:solidFill>
              <a:latin typeface="Poppins"/>
            </a:endParaRPr>
          </a:p>
          <a:p>
            <a:pPr>
              <a:lnSpc>
                <a:spcPts val="3952"/>
              </a:lnSpc>
            </a:pPr>
            <a:r>
              <a:rPr lang="en-US" sz="2439">
                <a:solidFill>
                  <a:srgbClr val="FFFFFF"/>
                </a:solidFill>
                <a:latin typeface="Poppins"/>
              </a:rPr>
              <a:t>FD : id -&gt; username, email, password, number</a:t>
            </a:r>
          </a:p>
          <a:p>
            <a:pPr>
              <a:lnSpc>
                <a:spcPts val="3952"/>
              </a:lnSpc>
            </a:pPr>
            <a:endParaRPr lang="en-US" sz="2439">
              <a:solidFill>
                <a:srgbClr val="FFFFFF"/>
              </a:solidFill>
              <a:latin typeface="Poppins"/>
            </a:endParaRPr>
          </a:p>
          <a:p>
            <a:pPr>
              <a:lnSpc>
                <a:spcPts val="3952"/>
              </a:lnSpc>
            </a:pPr>
            <a:r>
              <a:rPr lang="en-US" sz="2439">
                <a:solidFill>
                  <a:srgbClr val="FFFFFF"/>
                </a:solidFill>
                <a:latin typeface="Poppins"/>
              </a:rPr>
              <a:t>tbl_records{ rid[PK], bid[FK], type,name, amount}</a:t>
            </a:r>
          </a:p>
          <a:p>
            <a:pPr>
              <a:lnSpc>
                <a:spcPts val="3952"/>
              </a:lnSpc>
            </a:pPr>
            <a:endParaRPr lang="en-US" sz="2439">
              <a:solidFill>
                <a:srgbClr val="FFFFFF"/>
              </a:solidFill>
              <a:latin typeface="Poppins"/>
            </a:endParaRPr>
          </a:p>
          <a:p>
            <a:pPr>
              <a:lnSpc>
                <a:spcPts val="3952"/>
              </a:lnSpc>
            </a:pPr>
            <a:r>
              <a:rPr lang="en-US" sz="2439">
                <a:solidFill>
                  <a:srgbClr val="FFFFFF"/>
                </a:solidFill>
                <a:latin typeface="Poppins"/>
              </a:rPr>
              <a:t>FD : bid -&gt; id, name, amount, description, remaining, date</a:t>
            </a:r>
          </a:p>
          <a:p>
            <a:pPr>
              <a:lnSpc>
                <a:spcPts val="3952"/>
              </a:lnSpc>
            </a:pPr>
            <a:endParaRPr lang="en-US" sz="2439">
              <a:solidFill>
                <a:srgbClr val="FFFFFF"/>
              </a:solidFill>
              <a:latin typeface="Poppins"/>
            </a:endParaRPr>
          </a:p>
          <a:p>
            <a:pPr>
              <a:lnSpc>
                <a:spcPts val="3952"/>
              </a:lnSpc>
            </a:pPr>
            <a:endParaRPr lang="en-US" sz="2439">
              <a:solidFill>
                <a:srgbClr val="FFFFFF"/>
              </a:solidFill>
              <a:latin typeface="Poppins"/>
            </a:endParaRP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8" name="Freeform 8"/>
          <p:cNvSpPr/>
          <p:nvPr/>
        </p:nvSpPr>
        <p:spPr>
          <a:xfrm>
            <a:off x="10571271" y="-30861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sp>
      <p:sp>
        <p:nvSpPr>
          <p:cNvPr id="10" name="Freeform 10"/>
          <p:cNvSpPr/>
          <p:nvPr/>
        </p:nvSpPr>
        <p:spPr>
          <a:xfrm>
            <a:off x="14116155" y="1326944"/>
            <a:ext cx="2919205" cy="3194444"/>
          </a:xfrm>
          <a:custGeom>
            <a:avLst/>
            <a:gdLst/>
            <a:ahLst/>
            <a:cxnLst/>
            <a:rect l="l" t="t" r="r" b="b"/>
            <a:pathLst>
              <a:path w="2919205" h="3194444">
                <a:moveTo>
                  <a:pt x="0" y="0"/>
                </a:moveTo>
                <a:lnTo>
                  <a:pt x="2919205" y="0"/>
                </a:lnTo>
                <a:lnTo>
                  <a:pt x="2919205" y="3194445"/>
                </a:lnTo>
                <a:lnTo>
                  <a:pt x="0" y="3194445"/>
                </a:lnTo>
                <a:lnTo>
                  <a:pt x="0" y="0"/>
                </a:lnTo>
                <a:close/>
              </a:path>
            </a:pathLst>
          </a:custGeom>
          <a:blipFill>
            <a:blip r:embed="rId6"/>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619702" y="2582224"/>
            <a:ext cx="7747874" cy="2963247"/>
          </a:xfrm>
          <a:prstGeom prst="rect">
            <a:avLst/>
          </a:prstGeom>
          <a:ln>
            <a:solidFill>
              <a:schemeClr val="tx1"/>
            </a:solidFill>
          </a:ln>
        </p:spPr>
        <p:txBody>
          <a:bodyPr lIns="0" tIns="0" rIns="0" bIns="0" rtlCol="0" anchor="t">
            <a:spAutoFit/>
          </a:bodyPr>
          <a:lstStyle/>
          <a:p>
            <a:pPr marL="0" lvl="0" indent="0" algn="ctr">
              <a:lnSpc>
                <a:spcPts val="26366"/>
              </a:lnSpc>
            </a:pPr>
            <a:r>
              <a:rPr lang="en-US" sz="18833" dirty="0">
                <a:solidFill>
                  <a:schemeClr val="tx2">
                    <a:lumMod val="60000"/>
                    <a:lumOff val="40000"/>
                  </a:schemeClr>
                </a:solidFill>
                <a:latin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cp:lastModifiedBy>malay Mehta</cp:lastModifiedBy>
  <cp:revision>2</cp:revision>
  <dcterms:created xsi:type="dcterms:W3CDTF">2006-08-16T00:00:00Z</dcterms:created>
  <dcterms:modified xsi:type="dcterms:W3CDTF">2024-04-11T12:28:16Z</dcterms:modified>
  <dc:identifier>DAGCGweZq1c</dc:identifier>
</cp:coreProperties>
</file>